
<file path=[Content_Types].xml><?xml version="1.0" encoding="utf-8"?>
<Types xmlns="http://schemas.openxmlformats.org/package/2006/content-types">
  <Default Extension="bmp" ContentType="image/bmp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73" r:id="rId6"/>
    <p:sldId id="378" r:id="rId7"/>
    <p:sldId id="376" r:id="rId8"/>
    <p:sldId id="368" r:id="rId9"/>
    <p:sldId id="372" r:id="rId10"/>
    <p:sldId id="369" r:id="rId11"/>
    <p:sldId id="370" r:id="rId12"/>
    <p:sldId id="380" r:id="rId13"/>
    <p:sldId id="375" r:id="rId14"/>
    <p:sldId id="374" r:id="rId15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11-11-2021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11-11-2021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11-11-2021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F2A811B-2722-4E88-B695-9B9458A7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ereedschap • van Keijsteren">
            <a:extLst>
              <a:ext uri="{FF2B5EF4-FFF2-40B4-BE49-F238E27FC236}">
                <a16:creationId xmlns:a16="http://schemas.microsoft.com/office/drawing/2014/main" id="{4BE0EFBD-E199-4D2B-ACBC-D7FFD8FF6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"/>
            <a:ext cx="12191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E710504-B252-41B4-B6AC-60832639A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578831-9D03-442B-B09A-EFD290D5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rtlCol="0">
            <a:normAutofit/>
          </a:bodyPr>
          <a:lstStyle/>
          <a:p>
            <a:pPr rtl="0"/>
            <a:r>
              <a:rPr lang="nl-NL" sz="4500">
                <a:solidFill>
                  <a:schemeClr val="bg1"/>
                </a:solidFill>
              </a:rPr>
              <a:t>Theorie en begeleiden I.O.</a:t>
            </a:r>
            <a:br>
              <a:rPr lang="nl-NL" sz="4500">
                <a:solidFill>
                  <a:schemeClr val="bg1"/>
                </a:solidFill>
              </a:rPr>
            </a:br>
            <a:br>
              <a:rPr lang="nl-NL" sz="4500">
                <a:solidFill>
                  <a:schemeClr val="bg1"/>
                </a:solidFill>
              </a:rPr>
            </a:br>
            <a:r>
              <a:rPr lang="nl-NL" sz="4500">
                <a:solidFill>
                  <a:schemeClr val="bg1"/>
                </a:solidFill>
              </a:rPr>
              <a:t>Hardware</a:t>
            </a:r>
            <a:br>
              <a:rPr lang="nl-NL" sz="4500">
                <a:solidFill>
                  <a:schemeClr val="bg1"/>
                </a:solidFill>
              </a:rPr>
            </a:br>
            <a:endParaRPr lang="nl-NL" sz="4500">
              <a:solidFill>
                <a:schemeClr val="bg1"/>
              </a:solidFill>
            </a:endParaRP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A8F454-736F-4057-A0F0-720553B71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F1A1AF-CBCA-46CF-89D4-DB1B44DD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1F9FDB0-D119-4819-BA94-9FB09812C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CA620A-24B1-4FA5-B5D8-66677F611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6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F8E08-0E8E-47F2-BF13-A7049437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39CE4B9-17CF-4D46-99EF-CE5DECD6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71563"/>
            <a:ext cx="10058400" cy="4963477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Prijs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Winkellocatie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Zelfbediening / bediening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Deskundigheid personeel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Winkelsfeer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Veel keus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Kant en klaar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Creativiteit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Milieuvriendelijkheid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Lokale productie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Tijdelijke aanduiding voor inhoud 4">
            <a:extLst>
              <a:ext uri="{FF2B5EF4-FFF2-40B4-BE49-F238E27FC236}">
                <a16:creationId xmlns:a16="http://schemas.microsoft.com/office/drawing/2014/main" id="{3D80E5C9-67BA-4568-B703-8020C0CC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80" y="1571969"/>
            <a:ext cx="5291752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5072F-51DE-4DAE-A071-DFBEB5E5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speelt nog meer mee?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4427A-6818-4A64-A4B7-431A8F231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6795"/>
            <a:ext cx="10058400" cy="4890783"/>
          </a:xfrm>
        </p:spPr>
        <p:txBody>
          <a:bodyPr>
            <a:normAutofit lnSpcReduction="10000"/>
          </a:bodyPr>
          <a:lstStyle/>
          <a:p>
            <a:pPr lvl="1"/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Stijlgroepen; welke stijl, wensen en koopgedrag laat een klant zien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Trendy – Populair – Sfeervol – Klassiek – Degelijk – Design - Modern </a:t>
            </a:r>
          </a:p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Alle activiteiten die een bedrijf uitvoert om zijn verkoop te bevorderen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Hoe presenteert het bedrijf zich (product / plaats / prijs / personeel / presentatie / promotie)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Verkoopsysteem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Bediening – zelfkeuze – zelfbediening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Bron in CL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2278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80001-F053-4FCB-A7E3-51681679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16A66B-50ED-4B0D-A350-FFBF0749B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Winkelaanbod is groot en breed, met name in de grote steden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Diversiteit in winkels; warenhuizen tot en met exclusieve winkels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Iedere klant heeft andere wensen en behoeften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(Nieuwe) ondernemers kijken of ze iets nieuws/bijzonders kunnen toevoegen aan het winkelaanbod</a:t>
            </a:r>
          </a:p>
        </p:txBody>
      </p:sp>
    </p:spTree>
    <p:extLst>
      <p:ext uri="{BB962C8B-B14F-4D97-AF65-F5344CB8AC3E}">
        <p14:creationId xmlns:p14="http://schemas.microsoft.com/office/powerpoint/2010/main" val="298831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C341D-3DAF-4610-9970-E1740E1E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423DDD-8E00-4F43-B707-15A286DD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Inzicht krijgen in diverse winkelconcepten, winkelformules en verkoopsystemen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Herkennen van deze begrippen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5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D38E8-FBD3-4B45-AFCE-63CE12FC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E4D249C-0769-4220-A9DC-8FC2DF41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173635"/>
              </p:ext>
            </p:extLst>
          </p:nvPr>
        </p:nvGraphicFramePr>
        <p:xfrm>
          <a:off x="1066800" y="469783"/>
          <a:ext cx="10058400" cy="588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487">
                  <a:extLst>
                    <a:ext uri="{9D8B030D-6E8A-4147-A177-3AD203B41FA5}">
                      <a16:colId xmlns:a16="http://schemas.microsoft.com/office/drawing/2014/main" val="2185851111"/>
                    </a:ext>
                  </a:extLst>
                </a:gridCol>
                <a:gridCol w="7851913">
                  <a:extLst>
                    <a:ext uri="{9D8B030D-6E8A-4147-A177-3AD203B41FA5}">
                      <a16:colId xmlns:a16="http://schemas.microsoft.com/office/drawing/2014/main" val="492769105"/>
                    </a:ext>
                  </a:extLst>
                </a:gridCol>
              </a:tblGrid>
              <a:tr h="607738"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Winkelformule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04878"/>
                  </a:ext>
                </a:extLst>
              </a:tr>
              <a:tr h="144437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Doelgroep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Groep mensen met specifieke kenmerken en behoeften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Vertegenwoordigt deel van de markt waar jij je op richt met je producten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 winkel richt zich op een brede of smallere doelgroep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 doelgroep heeft bepaald werk / inkomen / vrijetijdsbesteding / lifestyle</a:t>
                      </a:r>
                    </a:p>
                    <a:p>
                      <a:endParaRPr lang="nl-NL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5228"/>
                  </a:ext>
                </a:extLst>
              </a:tr>
              <a:tr h="1986008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Assortiment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 – beperkt aanbod; sieraden en horloges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Breed – groot aanbod; kleding, autobanden, babyvoeding, etc.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 – veel producten binnen een productgroep; broodsoorten in bakkerij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Ondiep – weinig producten binnen een groep; auto’s in Volvo showroom</a:t>
                      </a:r>
                    </a:p>
                    <a:p>
                      <a:endParaRPr lang="nl-NL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Functioneel of emotioneel</a:t>
                      </a:r>
                    </a:p>
                    <a:p>
                      <a:endParaRPr lang="nl-NL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66888"/>
                  </a:ext>
                </a:extLst>
              </a:tr>
              <a:tr h="1802586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Marktpositie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Positie van de winkel ten opzichte van concurrenten (bedrijven die geld verdienen in dezelfde branche)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Belangrijk je te onderscheiden van je concurrentie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Eventueel richten op specifieke doelgroep / assortiment</a:t>
                      </a:r>
                    </a:p>
                    <a:p>
                      <a:r>
                        <a:rPr lang="nl-NL" sz="18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biedt de concurrent, hoe stem jij daarop af?</a:t>
                      </a:r>
                    </a:p>
                    <a:p>
                      <a:endParaRPr lang="nl-NL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8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8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2470"/>
          </a:xfrm>
        </p:spPr>
        <p:txBody>
          <a:bodyPr>
            <a:normAutofit/>
          </a:bodyPr>
          <a:lstStyle/>
          <a:p>
            <a:r>
              <a:rPr lang="nl-NL" dirty="0"/>
              <a:t>6 Winkeltypes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64974"/>
            <a:ext cx="10058400" cy="552297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Inloopwinkel / discounter / markt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Publiek dat zoekt naar goedkopere producten (prijs is belangrijk! )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Kwaliteit en exclusiviteit vind de klant minder belangrijk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Service is beperkt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Producten staan simpel en praktisch gepresenteerd (minder oog voor sfeer)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Wordt vaak gebruik gemaakt van aanbiedingen</a:t>
            </a:r>
          </a:p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Buurtzaak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Biedt voor een breed publiek producten aan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Goedkopere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èn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duurdere producten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Winkels zijn vaak ingedeeld op productgroepen en lijken vol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Eigen identiteit en uitstraling minder zichtbaar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Functioneel ingericht met enkele sfeerpresentaties</a:t>
            </a:r>
          </a:p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D1DA6-423F-4800-869E-1F7980D4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85E049-0707-430D-9887-559D4EC2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6344"/>
            <a:ext cx="10058400" cy="5259062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Luxe winkel / speciaalzaak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Richt zich op een specifieke doelgroep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Biedt passende en exclusieve producten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Uitstraling luxe en sfeervol (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toaalbeleving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Aantrekkelijke presentaties om de klant te verleiden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Hoge servicegraad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Hogere prijzen</a:t>
            </a:r>
          </a:p>
          <a:p>
            <a:pPr lvl="1"/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Warenhuizen (ook tuincentra !! )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Grote winkels (vaak in steden)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Richt zich op breed publiek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Breed en diep assortiment, klant kan veel producten</a:t>
            </a:r>
          </a:p>
          <a:p>
            <a:pPr marL="274320" lvl="1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  in één keer kopen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Wisselend assortiment, vaak gekoppeld aan seizoen / feestdagen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5" name="Afbeelding 4" descr="Afbeelding met gebouw&#10;&#10;Automatisch gegenereerde beschrijving">
            <a:extLst>
              <a:ext uri="{FF2B5EF4-FFF2-40B4-BE49-F238E27FC236}">
                <a16:creationId xmlns:a16="http://schemas.microsoft.com/office/drawing/2014/main" id="{B21250F8-483F-4A81-A5B2-1F61A73B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70" y="1328394"/>
            <a:ext cx="4810796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2380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90331"/>
            <a:ext cx="10058400" cy="554471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Conceptstore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Er wordt een heel specifiek concept neergezet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Vaak origineel en gebaseerd op eigen stijl of thema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Winkelaankleding is hier volledig op afgestemd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Winkelinrichting, productkeuze en uitstraling personeel  zijn ‘totaalplaatje’</a:t>
            </a:r>
          </a:p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Pop-up winkels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Verschijnen ineens voor een beperkte tijd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Worden vaak gebruikt voor testen van een conceptstore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Spelen in op het verrassingselement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Verfrist het beeld van de winkelstraat (leegstand)</a:t>
            </a:r>
          </a:p>
          <a:p>
            <a:pPr lvl="3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Voordelen eigenaar pand; ontvangt weer huur</a:t>
            </a:r>
          </a:p>
          <a:p>
            <a:pPr lvl="3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Voordelen ondernemer; gemiddeld lagere huurprijs</a:t>
            </a:r>
          </a:p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8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8337295A-46B0-4EAB-B660-5F37634E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25" y="374903"/>
            <a:ext cx="8613400" cy="60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F9319-8E24-4379-AECC-D6D94808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 nog 1 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E784B-DAC1-4203-9FB5-9BBB1BB7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Online winkel / webshop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24/7 bereikbaar voor een groot publiek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Breed assortiment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Eenvoudig te betalen op meerdere manieren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Eventueel te combineren met afhalen in de fysieke winkel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Levering relatief snel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(maar ja, corona en een boot vast in het Suezkanaal helpen hier niet aan mee)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05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583</Words>
  <Application>Microsoft Office PowerPoint</Application>
  <PresentationFormat>Breedbeeld</PresentationFormat>
  <Paragraphs>121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Savon</vt:lpstr>
      <vt:lpstr>Theorie en begeleiden I.O.  Hardware </vt:lpstr>
      <vt:lpstr>Inleiding</vt:lpstr>
      <vt:lpstr>Doel van de les</vt:lpstr>
      <vt:lpstr>PowerPoint-presentatie</vt:lpstr>
      <vt:lpstr>6 Winkeltypes</vt:lpstr>
      <vt:lpstr>PowerPoint-presentatie</vt:lpstr>
      <vt:lpstr>PowerPoint-presentatie</vt:lpstr>
      <vt:lpstr>PowerPoint-presentatie</vt:lpstr>
      <vt:lpstr>En dan nog 1 ….</vt:lpstr>
      <vt:lpstr>PowerPoint-presentatie</vt:lpstr>
      <vt:lpstr>Wat speelt nog meer mee?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2021-11-11T15:27:50Z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